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28"/>
  </p:notesMasterIdLst>
  <p:sldIdLst>
    <p:sldId id="364" r:id="rId2"/>
    <p:sldId id="411" r:id="rId3"/>
    <p:sldId id="412" r:id="rId4"/>
    <p:sldId id="413" r:id="rId5"/>
    <p:sldId id="414" r:id="rId6"/>
    <p:sldId id="330" r:id="rId7"/>
    <p:sldId id="332" r:id="rId8"/>
    <p:sldId id="333" r:id="rId9"/>
    <p:sldId id="334" r:id="rId10"/>
    <p:sldId id="335" r:id="rId11"/>
    <p:sldId id="415" r:id="rId12"/>
    <p:sldId id="336" r:id="rId13"/>
    <p:sldId id="339" r:id="rId14"/>
    <p:sldId id="341" r:id="rId15"/>
    <p:sldId id="342" r:id="rId16"/>
    <p:sldId id="343" r:id="rId17"/>
    <p:sldId id="344" r:id="rId18"/>
    <p:sldId id="345" r:id="rId19"/>
    <p:sldId id="416" r:id="rId20"/>
    <p:sldId id="346" r:id="rId21"/>
    <p:sldId id="417" r:id="rId22"/>
    <p:sldId id="418" r:id="rId23"/>
    <p:sldId id="419" r:id="rId24"/>
    <p:sldId id="347" r:id="rId25"/>
    <p:sldId id="420" r:id="rId26"/>
    <p:sldId id="42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3"/>
  </p:normalViewPr>
  <p:slideViewPr>
    <p:cSldViewPr snapToGrid="0">
      <p:cViewPr varScale="1">
        <p:scale>
          <a:sx n="101" d="100"/>
          <a:sy n="101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DD388-D29B-7342-A14F-21AEF74A3D70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BB0AD-6809-4D48-B652-1FD0DA3E3A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425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BB0AD-6809-4D48-B652-1FD0DA3E3A6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663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180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780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964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237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733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32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08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138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57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223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36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2BDF926B-4544-32AD-69AD-600D62EC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2" r="41177"/>
          <a:stretch/>
        </p:blipFill>
        <p:spPr>
          <a:xfrm>
            <a:off x="557048" y="126124"/>
            <a:ext cx="5538952" cy="6649440"/>
          </a:xfrm>
          <a:prstGeom prst="rect">
            <a:avLst/>
          </a:prstGeom>
        </p:spPr>
      </p:pic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94D17E20-9856-50E9-5287-9CBC89387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8" t="5898" r="54600" b="2570"/>
          <a:stretch/>
        </p:blipFill>
        <p:spPr>
          <a:xfrm>
            <a:off x="6894789" y="204743"/>
            <a:ext cx="4193625" cy="65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2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C2BFE702-0033-B75B-805B-E77D78B37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0" t="7334" r="24880"/>
          <a:stretch/>
        </p:blipFill>
        <p:spPr>
          <a:xfrm>
            <a:off x="225631" y="142503"/>
            <a:ext cx="5047013" cy="66659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F73F93E-9564-771E-17E0-174BDE7A770B}"/>
              </a:ext>
            </a:extLst>
          </p:cNvPr>
          <p:cNvSpPr txBox="1"/>
          <p:nvPr/>
        </p:nvSpPr>
        <p:spPr>
          <a:xfrm>
            <a:off x="5795158" y="1037367"/>
            <a:ext cx="51895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遍歷每個圖片檔案，</a:t>
            </a:r>
            <a:r>
              <a:rPr lang="zh-TW" altLang="en-US" sz="2400" b="0" i="0" u="none" strike="noStrike" dirty="0">
                <a:effectLst/>
                <a:latin typeface="Söhne Mono"/>
              </a:rPr>
              <a:t>創建 </a:t>
            </a:r>
            <a:r>
              <a:rPr lang="en" altLang="zh-TW" sz="2400" b="0" i="0" u="none" strike="noStrike" dirty="0" err="1">
                <a:effectLst/>
                <a:latin typeface="Söhne Mono"/>
              </a:rPr>
              <a:t>FormData</a:t>
            </a:r>
            <a:r>
              <a:rPr lang="en" altLang="zh-TW" sz="2400" b="0" i="0" u="none" strike="noStrike" dirty="0">
                <a:effectLst/>
                <a:latin typeface="Söhne Mono"/>
              </a:rPr>
              <a:t> </a:t>
            </a:r>
            <a:r>
              <a:rPr lang="zh-TW" altLang="en-US" sz="2400" b="0" i="0" u="none" strike="noStrike" dirty="0">
                <a:effectLst/>
                <a:latin typeface="Söhne Mono"/>
              </a:rPr>
              <a:t>，將檔案和相關資訊添加到表單中。</a:t>
            </a:r>
            <a:endParaRPr lang="en-US" altLang="zh-TW" sz="2400" b="0" i="0" u="none" strike="noStrike" dirty="0">
              <a:effectLst/>
              <a:latin typeface="Söhne Mono"/>
            </a:endParaRPr>
          </a:p>
          <a:p>
            <a:endParaRPr kumimoji="1" lang="en-US" altLang="zh-TW" sz="2400" dirty="0"/>
          </a:p>
          <a:p>
            <a:r>
              <a:rPr lang="zh-TW" altLang="en-US" sz="2400" b="0" i="0" u="none" strike="noStrike" dirty="0">
                <a:effectLst/>
                <a:latin typeface="Söhne Mono"/>
              </a:rPr>
              <a:t>使用 </a:t>
            </a:r>
            <a:r>
              <a:rPr lang="en" altLang="zh-TW" sz="2400" b="0" i="0" u="none" strike="noStrike" dirty="0">
                <a:effectLst/>
                <a:latin typeface="Söhne Mono"/>
              </a:rPr>
              <a:t>fetch</a:t>
            </a:r>
            <a:r>
              <a:rPr lang="zh-TW" altLang="en-US" sz="2400" b="0" i="0" u="none" strike="noStrike" dirty="0">
                <a:effectLst/>
                <a:latin typeface="Söhne Mono"/>
              </a:rPr>
              <a:t>函式向後端發送 </a:t>
            </a:r>
            <a:r>
              <a:rPr lang="en" altLang="zh-TW" sz="2400" b="0" i="0" u="none" strike="noStrike" dirty="0">
                <a:effectLst/>
                <a:latin typeface="Söhne Mono"/>
              </a:rPr>
              <a:t>POST </a:t>
            </a:r>
            <a:r>
              <a:rPr lang="zh-TW" altLang="en-US" sz="2400" b="0" i="0" u="none" strike="noStrike" dirty="0">
                <a:effectLst/>
                <a:latin typeface="Söhne Mono"/>
              </a:rPr>
              <a:t>請求，將他每個返回物件加到 </a:t>
            </a:r>
            <a:r>
              <a:rPr lang="en" altLang="zh-TW" sz="2400" b="0" i="0" u="none" strike="noStrike" dirty="0">
                <a:effectLst/>
                <a:latin typeface="Söhne Mono"/>
              </a:rPr>
              <a:t>promises </a:t>
            </a:r>
            <a:r>
              <a:rPr lang="zh-TW" altLang="en-US" sz="2400" b="0" i="0" u="none" strike="noStrike" dirty="0">
                <a:effectLst/>
                <a:latin typeface="Söhne Mono"/>
              </a:rPr>
              <a:t>陣列中，使用 </a:t>
            </a:r>
            <a:r>
              <a:rPr lang="en" altLang="zh-TW" sz="2400" b="0" i="0" u="none" strike="noStrike" dirty="0" err="1">
                <a:effectLst/>
                <a:latin typeface="Söhne Mono"/>
              </a:rPr>
              <a:t>Promise.all</a:t>
            </a:r>
            <a:r>
              <a:rPr lang="en" altLang="zh-TW" sz="2400" b="0" i="0" u="none" strike="noStrike" dirty="0">
                <a:effectLst/>
                <a:latin typeface="Söhne Mono"/>
              </a:rPr>
              <a:t> </a:t>
            </a:r>
            <a:r>
              <a:rPr lang="zh-TW" altLang="en-US" sz="2400" b="0" i="0" u="none" strike="noStrike" dirty="0">
                <a:effectLst/>
                <a:latin typeface="Söhne Mono"/>
              </a:rPr>
              <a:t>方法等待所有的 </a:t>
            </a:r>
            <a:r>
              <a:rPr lang="en" altLang="zh-TW" sz="2400" b="0" i="0" u="none" strike="noStrike" dirty="0">
                <a:effectLst/>
                <a:latin typeface="Söhne Mono"/>
              </a:rPr>
              <a:t>fetch </a:t>
            </a:r>
            <a:r>
              <a:rPr lang="zh-TW" altLang="en-US" sz="2400" b="0" i="0" u="none" strike="noStrike" dirty="0">
                <a:effectLst/>
                <a:latin typeface="Söhne Mono"/>
              </a:rPr>
              <a:t>請求完成。</a:t>
            </a:r>
            <a:endParaRPr lang="en-US" altLang="zh-TW" sz="2400" b="0" i="0" u="none" strike="noStrike" dirty="0">
              <a:effectLst/>
              <a:latin typeface="Söhne Mono"/>
            </a:endParaRPr>
          </a:p>
          <a:p>
            <a:endParaRPr kumimoji="1" lang="en-US" altLang="zh-TW" sz="2400" dirty="0">
              <a:latin typeface="Söhne Mono"/>
            </a:endParaRPr>
          </a:p>
          <a:p>
            <a:r>
              <a:rPr kumimoji="1" lang="zh-TW" altLang="en-US" sz="2400" dirty="0">
                <a:latin typeface="Söhne Mono"/>
              </a:rPr>
              <a:t>將後端的回應照</a:t>
            </a:r>
            <a:r>
              <a:rPr kumimoji="1" lang="en-US" altLang="zh-TW" sz="2400" dirty="0">
                <a:latin typeface="Söhne Mono"/>
              </a:rPr>
              <a:t>ID</a:t>
            </a:r>
            <a:r>
              <a:rPr kumimoji="1" lang="zh-TW" altLang="en-US" sz="2400" dirty="0">
                <a:latin typeface="Söhne Mono"/>
              </a:rPr>
              <a:t>排序，</a:t>
            </a:r>
            <a:r>
              <a:rPr lang="zh-TW" altLang="en-US" sz="2400" b="0" i="0" u="none" strike="noStrike" dirty="0">
                <a:effectLst/>
                <a:latin typeface="Söhne Mono"/>
              </a:rPr>
              <a:t>將每個檔案的預測分類存入對應的陣列</a:t>
            </a:r>
            <a:r>
              <a:rPr kumimoji="1" lang="zh-TW" altLang="en-US" sz="2400" b="0" i="0" u="none" strike="noStrike" dirty="0">
                <a:effectLst/>
                <a:latin typeface="Söhne Mono"/>
              </a:rPr>
              <a:t>。</a:t>
            </a:r>
            <a:endParaRPr kumimoji="1" lang="en-US" altLang="zh-TW" sz="2400" dirty="0">
              <a:latin typeface="Söhne Mono"/>
            </a:endParaRPr>
          </a:p>
        </p:txBody>
      </p:sp>
    </p:spTree>
    <p:extLst>
      <p:ext uri="{BB962C8B-B14F-4D97-AF65-F5344CB8AC3E}">
        <p14:creationId xmlns:p14="http://schemas.microsoft.com/office/powerpoint/2010/main" val="317884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7F73F93E-9564-771E-17E0-174BDE7A770B}"/>
              </a:ext>
            </a:extLst>
          </p:cNvPr>
          <p:cNvSpPr txBox="1"/>
          <p:nvPr/>
        </p:nvSpPr>
        <p:spPr>
          <a:xfrm>
            <a:off x="6616700" y="1009100"/>
            <a:ext cx="5366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Söhne Mono"/>
              </a:rPr>
              <a:t>生成分頁裡的元素，包括圖片，ＩＤ，病變分級，準確率和損失值。</a:t>
            </a:r>
            <a:endParaRPr kumimoji="1" lang="en-US" altLang="zh-TW" sz="2400" dirty="0">
              <a:latin typeface="Söhne Mono"/>
            </a:endParaRPr>
          </a:p>
          <a:p>
            <a:endParaRPr kumimoji="1" lang="en-US" altLang="zh-TW" sz="2400" dirty="0">
              <a:latin typeface="Söhne Mono"/>
            </a:endParaRPr>
          </a:p>
          <a:p>
            <a:r>
              <a:rPr lang="zh-TW" altLang="en-US" sz="2400" b="0" i="0" u="none" strike="noStrike" dirty="0">
                <a:effectLst/>
                <a:latin typeface="Söhne"/>
              </a:rPr>
              <a:t>在生成分頁時，會檢查 </a:t>
            </a:r>
            <a:r>
              <a:rPr lang="en" altLang="zh-TW" sz="2400" b="1" i="0" u="none" strike="noStrike" dirty="0" err="1">
                <a:effectLst/>
                <a:latin typeface="Söhne Mono"/>
              </a:rPr>
              <a:t>validFiles</a:t>
            </a:r>
            <a:r>
              <a:rPr lang="zh-TW" altLang="en-US" sz="2400" b="0" i="0" u="none" strike="noStrike" dirty="0">
                <a:effectLst/>
                <a:latin typeface="Söhne"/>
              </a:rPr>
              <a:t>陣列，</a:t>
            </a:r>
            <a:endParaRPr lang="en-US" altLang="zh-TW" sz="2400" b="0" i="0" u="none" strike="noStrike" dirty="0">
              <a:effectLst/>
              <a:latin typeface="Söhne"/>
            </a:endParaRPr>
          </a:p>
          <a:p>
            <a:r>
              <a:rPr lang="en" altLang="zh-TW" sz="2400" b="1" i="0" u="none" strike="noStrike" dirty="0" err="1">
                <a:effectLst/>
                <a:latin typeface="Söhne Mono"/>
              </a:rPr>
              <a:t>validFiles</a:t>
            </a:r>
            <a:r>
              <a:rPr kumimoji="1" lang="zh-TW" altLang="en-US" sz="2400" b="1" i="0" u="none" strike="noStrike" dirty="0">
                <a:effectLst/>
                <a:latin typeface="Söhne Mono"/>
              </a:rPr>
              <a:t>陣列裡的圖片都是未被點擊</a:t>
            </a:r>
            <a:r>
              <a:rPr kumimoji="1" lang="en-US" altLang="zh-TW" sz="2400" b="1" dirty="0">
                <a:latin typeface="Söhne Mono"/>
              </a:rPr>
              <a:t>”X”</a:t>
            </a:r>
            <a:r>
              <a:rPr kumimoji="1" lang="zh-TW" altLang="en-US" sz="2400" b="1" dirty="0">
                <a:latin typeface="Söhne Mono"/>
              </a:rPr>
              <a:t>按鈕的圖片，也就是未被刪除的。才會顯示在分頁。</a:t>
            </a:r>
            <a:endParaRPr kumimoji="1" lang="en-US" altLang="zh-TW" sz="2400" b="1" dirty="0">
              <a:latin typeface="Söhne Mono"/>
            </a:endParaRPr>
          </a:p>
          <a:p>
            <a:endParaRPr kumimoji="1" lang="en-US" altLang="zh-TW" sz="2400" b="1" dirty="0">
              <a:latin typeface="Söhne Mono"/>
            </a:endParaRPr>
          </a:p>
          <a:p>
            <a:r>
              <a:rPr kumimoji="1" lang="zh-TW" altLang="en-US" sz="2400" b="1" dirty="0">
                <a:latin typeface="Söhne Mono"/>
              </a:rPr>
              <a:t>創建這是第</a:t>
            </a:r>
            <a:r>
              <a:rPr kumimoji="1" lang="en-US" altLang="zh-TW" sz="2400" b="1" dirty="0" err="1">
                <a:latin typeface="Söhne Mono"/>
              </a:rPr>
              <a:t>i</a:t>
            </a:r>
            <a:r>
              <a:rPr kumimoji="1" lang="zh-TW" altLang="en-US" sz="2400" b="1" dirty="0">
                <a:latin typeface="Söhne Mono"/>
              </a:rPr>
              <a:t>頁文字。</a:t>
            </a:r>
            <a:endParaRPr kumimoji="1" lang="en-US" altLang="zh-TW" sz="2400" dirty="0">
              <a:latin typeface="Söhne Mon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FE52DB-5795-FA4A-84BF-05196EF04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8" t="9513" r="11828" b="1632"/>
          <a:stretch/>
        </p:blipFill>
        <p:spPr>
          <a:xfrm>
            <a:off x="208933" y="438487"/>
            <a:ext cx="5985389" cy="62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3C32FE4-0E59-46C9-2D1E-0E4FA637992E}"/>
              </a:ext>
            </a:extLst>
          </p:cNvPr>
          <p:cNvSpPr txBox="1"/>
          <p:nvPr/>
        </p:nvSpPr>
        <p:spPr>
          <a:xfrm>
            <a:off x="6257364" y="2298464"/>
            <a:ext cx="4750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創建分頁連結。</a:t>
            </a:r>
            <a:endParaRPr kumimoji="1" lang="en-US" altLang="zh-TW" sz="2400" dirty="0"/>
          </a:p>
          <a:p>
            <a:r>
              <a:rPr kumimoji="1" lang="zh-TW" altLang="en-US" sz="2400" dirty="0"/>
              <a:t>隱藏不是那頁分頁該出現的物件。</a:t>
            </a:r>
          </a:p>
        </p:txBody>
      </p:sp>
      <p:pic>
        <p:nvPicPr>
          <p:cNvPr id="5" name="圖片 4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1C04D8CC-BD94-605F-B3F9-AA2C140CF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6" t="4207" r="20785"/>
          <a:stretch/>
        </p:blipFill>
        <p:spPr>
          <a:xfrm>
            <a:off x="182879" y="182269"/>
            <a:ext cx="4991549" cy="64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5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2D0487F5-E1DC-402E-78EE-F04D85AF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09" y="220756"/>
            <a:ext cx="10266381" cy="64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5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BBD70F36-B77A-F3A0-0A5C-F05A0D7C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46" y="234091"/>
            <a:ext cx="10223708" cy="638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9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多媒體軟體, 繪圖軟體 的圖片&#10;&#10;自動產生的描述">
            <a:extLst>
              <a:ext uri="{FF2B5EF4-FFF2-40B4-BE49-F238E27FC236}">
                <a16:creationId xmlns:a16="http://schemas.microsoft.com/office/drawing/2014/main" id="{CFC08BC7-27B7-293F-249E-F61F50319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9" t="6643" r="17462"/>
          <a:stretch/>
        </p:blipFill>
        <p:spPr>
          <a:xfrm>
            <a:off x="129092" y="458168"/>
            <a:ext cx="5680038" cy="59416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8A69C6-EFA7-A627-9251-CF8C5D814A68}"/>
              </a:ext>
            </a:extLst>
          </p:cNvPr>
          <p:cNvSpPr txBox="1"/>
          <p:nvPr/>
        </p:nvSpPr>
        <p:spPr>
          <a:xfrm>
            <a:off x="8094002" y="268257"/>
            <a:ext cx="452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4.</a:t>
            </a:r>
            <a:r>
              <a:rPr kumimoji="1" lang="zh-TW" altLang="en-US" sz="3200" dirty="0"/>
              <a:t>後端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736DE3-E3F1-4252-E82D-167F6A8ED899}"/>
              </a:ext>
            </a:extLst>
          </p:cNvPr>
          <p:cNvSpPr txBox="1"/>
          <p:nvPr/>
        </p:nvSpPr>
        <p:spPr>
          <a:xfrm>
            <a:off x="5809130" y="1693481"/>
            <a:ext cx="85002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使用</a:t>
            </a:r>
            <a:r>
              <a:rPr kumimoji="1" lang="en-US" altLang="zh-TW" sz="2400" dirty="0"/>
              <a:t>Flask</a:t>
            </a:r>
            <a:r>
              <a:rPr kumimoji="1" lang="zh-TW" altLang="en-US" sz="2400" dirty="0"/>
              <a:t>框架和</a:t>
            </a:r>
            <a:r>
              <a:rPr kumimoji="1" lang="en-US" altLang="zh-TW" sz="2400" dirty="0" err="1"/>
              <a:t>SQLAlchemy</a:t>
            </a:r>
            <a:r>
              <a:rPr kumimoji="1" lang="zh-TW" altLang="en-US" sz="2400" dirty="0"/>
              <a:t>，連線到資料庫</a:t>
            </a:r>
            <a:endParaRPr kumimoji="1" lang="en-US" altLang="zh-TW" sz="2400" dirty="0"/>
          </a:p>
          <a:p>
            <a:r>
              <a:rPr kumimoji="1" lang="en-US" altLang="zh-TW" sz="2400" dirty="0"/>
              <a:t>register</a:t>
            </a:r>
            <a:r>
              <a:rPr kumimoji="1" lang="zh-TW" altLang="en-US" sz="2400" dirty="0"/>
              <a:t>。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使用</a:t>
            </a:r>
            <a:r>
              <a:rPr kumimoji="1" lang="en-US" altLang="zh-TW" sz="2400" dirty="0" err="1"/>
              <a:t>temsorflow</a:t>
            </a:r>
            <a:r>
              <a:rPr kumimoji="1" lang="zh-TW" altLang="en-US" sz="2400" dirty="0"/>
              <a:t>判斷模型分級結果。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en-US" altLang="zh-TW" sz="2400" dirty="0" err="1"/>
              <a:t>dp</a:t>
            </a:r>
            <a:r>
              <a:rPr kumimoji="1" lang="zh-TW" altLang="en-US" sz="2400" dirty="0"/>
              <a:t>創建了一個 </a:t>
            </a:r>
            <a:r>
              <a:rPr kumimoji="1" lang="en" altLang="zh-TW" sz="2400" dirty="0" err="1"/>
              <a:t>SQLAlchemy</a:t>
            </a:r>
            <a:r>
              <a:rPr kumimoji="1" lang="en" altLang="zh-TW" sz="2400" dirty="0"/>
              <a:t> </a:t>
            </a:r>
            <a:r>
              <a:rPr kumimoji="1" lang="zh-TW" altLang="en-US" sz="2400" dirty="0"/>
              <a:t>的實例，它與 </a:t>
            </a:r>
            <a:r>
              <a:rPr kumimoji="1" lang="en" altLang="zh-TW" sz="2400" dirty="0"/>
              <a:t>Flask</a:t>
            </a:r>
          </a:p>
          <a:p>
            <a:r>
              <a:rPr kumimoji="1" lang="en" altLang="zh-TW" sz="2400" dirty="0"/>
              <a:t> </a:t>
            </a:r>
            <a:r>
              <a:rPr kumimoji="1" lang="zh-TW" altLang="en-US" sz="2400" dirty="0"/>
              <a:t>應用程式相關聯。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79839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多媒體軟體, 繪圖軟體 的圖片&#10;&#10;自動產生的描述">
            <a:extLst>
              <a:ext uri="{FF2B5EF4-FFF2-40B4-BE49-F238E27FC236}">
                <a16:creationId xmlns:a16="http://schemas.microsoft.com/office/drawing/2014/main" id="{53B1A266-543B-9E05-D445-82EEEF53B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4" t="5758" r="9020"/>
          <a:stretch/>
        </p:blipFill>
        <p:spPr>
          <a:xfrm>
            <a:off x="290457" y="311971"/>
            <a:ext cx="6759008" cy="62394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29E3923-42D2-B5FA-B2C9-B7FCB9AD64B4}"/>
              </a:ext>
            </a:extLst>
          </p:cNvPr>
          <p:cNvSpPr txBox="1"/>
          <p:nvPr/>
        </p:nvSpPr>
        <p:spPr>
          <a:xfrm>
            <a:off x="7181963" y="1549693"/>
            <a:ext cx="1077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登入頁面和判斷帳號密碼是否正確。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98784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多媒體軟體, 繪圖軟體 的圖片&#10;&#10;自動產生的描述">
            <a:extLst>
              <a:ext uri="{FF2B5EF4-FFF2-40B4-BE49-F238E27FC236}">
                <a16:creationId xmlns:a16="http://schemas.microsoft.com/office/drawing/2014/main" id="{02975CC6-5D51-AD56-906F-DE8B9C7D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19" t="3765" r="22999" b="2560"/>
          <a:stretch/>
        </p:blipFill>
        <p:spPr>
          <a:xfrm>
            <a:off x="365759" y="301214"/>
            <a:ext cx="4894730" cy="6125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A1F383E-2210-0C1A-FD23-D8ED820E707A}"/>
              </a:ext>
            </a:extLst>
          </p:cNvPr>
          <p:cNvSpPr txBox="1"/>
          <p:nvPr/>
        </p:nvSpPr>
        <p:spPr>
          <a:xfrm>
            <a:off x="5612583" y="1480310"/>
            <a:ext cx="9441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註冊帳號頁面和判斷註冊，判斷所有欄位不能</a:t>
            </a:r>
            <a:endParaRPr kumimoji="1" lang="en-US" altLang="zh-TW" sz="2400" dirty="0"/>
          </a:p>
          <a:p>
            <a:r>
              <a:rPr kumimoji="1" lang="zh-TW" altLang="en-US" sz="2400" dirty="0"/>
              <a:t>為空，帳號不可重複。</a:t>
            </a:r>
            <a:endParaRPr kumimoji="1" lang="en-US" altLang="zh-TW" sz="2400" dirty="0"/>
          </a:p>
          <a:p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1673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多媒體軟體, 繪圖軟體 的圖片&#10;&#10;自動產生的描述">
            <a:extLst>
              <a:ext uri="{FF2B5EF4-FFF2-40B4-BE49-F238E27FC236}">
                <a16:creationId xmlns:a16="http://schemas.microsoft.com/office/drawing/2014/main" id="{8DBBEEF4-BB35-8EDD-30FA-0E020E4E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0" t="12623" r="14280" b="4111"/>
          <a:stretch/>
        </p:blipFill>
        <p:spPr>
          <a:xfrm>
            <a:off x="14267" y="626633"/>
            <a:ext cx="6081733" cy="560473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A252884-F7BB-470E-DAFC-096CAE03CC24}"/>
              </a:ext>
            </a:extLst>
          </p:cNvPr>
          <p:cNvSpPr txBox="1"/>
          <p:nvPr/>
        </p:nvSpPr>
        <p:spPr>
          <a:xfrm>
            <a:off x="6192819" y="2032924"/>
            <a:ext cx="94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忘記密碼頁面和判斷，如果帳號，忘記密碼</a:t>
            </a:r>
            <a:endParaRPr kumimoji="1" lang="en-US" altLang="zh-TW" sz="2400" dirty="0"/>
          </a:p>
          <a:p>
            <a:r>
              <a:rPr kumimoji="1" lang="zh-TW" altLang="en-US" sz="2400" dirty="0"/>
              <a:t>驗證都正確，可輸入新密碼。</a:t>
            </a:r>
          </a:p>
        </p:txBody>
      </p:sp>
    </p:spTree>
    <p:extLst>
      <p:ext uri="{BB962C8B-B14F-4D97-AF65-F5344CB8AC3E}">
        <p14:creationId xmlns:p14="http://schemas.microsoft.com/office/powerpoint/2010/main" val="867061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軟體, 多媒體軟體, 繪圖軟體 的圖片&#10;&#10;自動產生的描述">
            <a:extLst>
              <a:ext uri="{FF2B5EF4-FFF2-40B4-BE49-F238E27FC236}">
                <a16:creationId xmlns:a16="http://schemas.microsoft.com/office/drawing/2014/main" id="{E20C94AA-DCA6-3509-6DE4-7328DA7D4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7" t="5315" r="11372" b="6104"/>
          <a:stretch/>
        </p:blipFill>
        <p:spPr>
          <a:xfrm>
            <a:off x="365760" y="376519"/>
            <a:ext cx="6519134" cy="61939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27948A-3589-B8CA-7FE0-AA8379375AD8}"/>
              </a:ext>
            </a:extLst>
          </p:cNvPr>
          <p:cNvSpPr txBox="1"/>
          <p:nvPr/>
        </p:nvSpPr>
        <p:spPr>
          <a:xfrm>
            <a:off x="7003228" y="1801607"/>
            <a:ext cx="11089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刪除帳號頁面和判斷刪除帳號，如果</a:t>
            </a:r>
            <a:endParaRPr kumimoji="1" lang="en-US" altLang="zh-TW" sz="2400" dirty="0"/>
          </a:p>
          <a:p>
            <a:r>
              <a:rPr kumimoji="1" lang="zh-TW" altLang="en-US" sz="2400" dirty="0"/>
              <a:t>帳號，密碼，密碼驗證都正確，</a:t>
            </a:r>
            <a:endParaRPr kumimoji="1" lang="en-US" altLang="zh-TW" sz="2400" dirty="0"/>
          </a:p>
          <a:p>
            <a:r>
              <a:rPr kumimoji="1" lang="zh-TW" altLang="en-US" sz="2400" dirty="0"/>
              <a:t>刪除該帳號。</a:t>
            </a:r>
          </a:p>
        </p:txBody>
      </p:sp>
    </p:spTree>
    <p:extLst>
      <p:ext uri="{BB962C8B-B14F-4D97-AF65-F5344CB8AC3E}">
        <p14:creationId xmlns:p14="http://schemas.microsoft.com/office/powerpoint/2010/main" val="92404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2BC03F2D-F09E-9B19-E242-012FB2BB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14" y="167508"/>
            <a:ext cx="10436772" cy="65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69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多媒體軟體, 繪圖軟體 的圖片&#10;&#10;自動產生的描述">
            <a:extLst>
              <a:ext uri="{FF2B5EF4-FFF2-40B4-BE49-F238E27FC236}">
                <a16:creationId xmlns:a16="http://schemas.microsoft.com/office/drawing/2014/main" id="{83CA7420-86C1-D041-9E09-0F4E807A8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0" t="7751" r="19124" b="7654"/>
          <a:stretch/>
        </p:blipFill>
        <p:spPr>
          <a:xfrm>
            <a:off x="355000" y="316637"/>
            <a:ext cx="6078073" cy="62247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9FB382E-4E65-EABF-FC37-59A33DD9EF66}"/>
              </a:ext>
            </a:extLst>
          </p:cNvPr>
          <p:cNvSpPr txBox="1"/>
          <p:nvPr/>
        </p:nvSpPr>
        <p:spPr>
          <a:xfrm>
            <a:off x="6841863" y="1790850"/>
            <a:ext cx="110890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u="none" strike="noStrike" dirty="0">
                <a:effectLst/>
                <a:latin typeface="Söhne"/>
              </a:rPr>
              <a:t>函數載入已經訓練好的 </a:t>
            </a:r>
            <a:r>
              <a:rPr lang="en" altLang="zh-TW" sz="2400" b="0" i="0" u="none" strike="noStrike" dirty="0">
                <a:effectLst/>
                <a:latin typeface="Söhne"/>
              </a:rPr>
              <a:t>CNN </a:t>
            </a:r>
            <a:r>
              <a:rPr lang="zh-TW" altLang="en-US" sz="2400" b="0" i="0" u="none" strike="noStrike" dirty="0">
                <a:effectLst/>
                <a:latin typeface="Söhne"/>
              </a:rPr>
              <a:t>模型</a:t>
            </a:r>
            <a:r>
              <a:rPr lang="zh-TW" altLang="en-US" sz="2400" dirty="0">
                <a:latin typeface="Söhne"/>
              </a:rPr>
              <a:t>。</a:t>
            </a:r>
            <a:endParaRPr lang="en-US" altLang="zh-TW" sz="2400" dirty="0">
              <a:latin typeface="Söhne"/>
            </a:endParaRPr>
          </a:p>
          <a:p>
            <a:endParaRPr kumimoji="1" lang="en-US" altLang="zh-TW" sz="2400" dirty="0">
              <a:latin typeface="Söhne"/>
            </a:endParaRPr>
          </a:p>
          <a:p>
            <a:r>
              <a:rPr kumimoji="1" lang="zh-TW" altLang="en-US" sz="2400" dirty="0"/>
              <a:t>照片上傳區的路由。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圖片預測路由，圖片儲存，圖片處理，</a:t>
            </a:r>
            <a:endParaRPr kumimoji="1" lang="en-US" altLang="zh-TW" sz="2400" dirty="0"/>
          </a:p>
          <a:p>
            <a:r>
              <a:rPr kumimoji="1" lang="zh-TW" altLang="en-US" sz="2400" dirty="0"/>
              <a:t>判斷病變分級。</a:t>
            </a:r>
            <a:endParaRPr kumimoji="1" lang="en-US" altLang="zh-TW" sz="2400" dirty="0"/>
          </a:p>
          <a:p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2079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7DB13207-31EC-7F7C-E7C2-BB999D99CCCB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2451860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cap="none" dirty="0">
                <a:ea typeface="+mn-ea"/>
              </a:rPr>
              <a:t>遇到的問題</a:t>
            </a:r>
            <a:endParaRPr lang="zh-TW" cap="non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6882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3BADDA-38BB-D282-671B-EB85CE85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49" y="393676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z="4400" cap="none" dirty="0">
                <a:ea typeface="+mn-ea"/>
              </a:rPr>
              <a:t>問題一</a:t>
            </a:r>
            <a:endParaRPr lang="zh-TW" altLang="zh-TW" sz="4400" cap="none" dirty="0">
              <a:ea typeface="+mn-ea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315E80-EF92-474D-6B19-F270979BA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3016" y="2008764"/>
            <a:ext cx="8779512" cy="2879256"/>
          </a:xfrm>
        </p:spPr>
        <p:txBody>
          <a:bodyPr vert="horz" lIns="91440" tIns="45720" rIns="91440" bIns="45720" rtlCol="0" anchor="t" anchorCtr="1">
            <a:noAutofit/>
          </a:bodyPr>
          <a:lstStyle/>
          <a:p>
            <a:pPr algn="l"/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我大概是從</a:t>
            </a:r>
            <a:r>
              <a:rPr lang="en-US" altLang="zh-TW" sz="2400" dirty="0">
                <a:solidFill>
                  <a:srgbClr val="404040"/>
                </a:solidFill>
                <a:ea typeface="微軟正黑體"/>
              </a:rPr>
              <a:t>11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月中開始做的，因為對ＡＩ有興趣，所以想做有關神經網路的主題。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  <a:p>
            <a:pPr algn="l"/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剛好在</a:t>
            </a:r>
            <a:r>
              <a:rPr lang="en-US" altLang="zh-TW" sz="2400" dirty="0">
                <a:solidFill>
                  <a:srgbClr val="404040"/>
                </a:solidFill>
                <a:ea typeface="微軟正黑體"/>
              </a:rPr>
              <a:t>Kaggle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看到有糖尿病視網膜病變的數據集，於是決定做這個。剛開始完全沒概念，不知道從哪開始，就決定開始看影片，了解很多跟ＣＮＮ有關的事情，後來發現他跟手寫阿拉伯數字很像，所以跟著</a:t>
            </a:r>
            <a:r>
              <a:rPr lang="en-US" altLang="zh-TW" sz="2400" dirty="0" err="1">
                <a:solidFill>
                  <a:srgbClr val="404040"/>
                </a:solidFill>
                <a:ea typeface="微軟正黑體"/>
              </a:rPr>
              <a:t>youtube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影片就做出來了。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95688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3BADDA-38BB-D282-671B-EB85CE85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49" y="393676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z="4400" cap="none" dirty="0">
                <a:ea typeface="+mn-ea"/>
              </a:rPr>
              <a:t>問題二</a:t>
            </a:r>
            <a:endParaRPr lang="zh-TW" altLang="zh-TW" sz="4400" cap="none" dirty="0">
              <a:ea typeface="+mn-ea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315E80-EF92-474D-6B19-F270979BA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3016" y="2008764"/>
            <a:ext cx="8779512" cy="2879256"/>
          </a:xfrm>
        </p:spPr>
        <p:txBody>
          <a:bodyPr vert="horz" lIns="91440" tIns="45720" rIns="91440" bIns="45720" rtlCol="0" anchor="t" anchorCtr="1">
            <a:noAutofit/>
          </a:bodyPr>
          <a:lstStyle/>
          <a:p>
            <a:pPr algn="l"/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我在做前端的路上遇到很多問題，因為第一次碰網頁，會做的只有簡單的造框框和文字。所以我幾乎走一步卡一步，每次都卡很久。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  <a:p>
            <a:pPr algn="l"/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印象最深刻的是，當初我想將開始上傳並產生報告做成一個網頁，但是我怎樣都無法把上傳的圖片從一個網頁傳到另一個網頁。最後詢問別人，他給我了一個很大的啟發，他說可以把原本的直接覆蓋一個網頁上去，跟</a:t>
            </a:r>
            <a:r>
              <a:rPr lang="en-US" altLang="zh-TW" sz="2400" dirty="0" err="1">
                <a:solidFill>
                  <a:srgbClr val="404040"/>
                </a:solidFill>
                <a:ea typeface="微軟正黑體"/>
              </a:rPr>
              <a:t>ilearn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一樣，後來我真的決定就照這個方式去做。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523142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網頁, 電腦 的圖片&#10;&#10;自動產生的描述">
            <a:extLst>
              <a:ext uri="{FF2B5EF4-FFF2-40B4-BE49-F238E27FC236}">
                <a16:creationId xmlns:a16="http://schemas.microsoft.com/office/drawing/2014/main" id="{49DCF27F-C59F-7B5B-2CCD-EADA58A0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58" y="197223"/>
            <a:ext cx="10341684" cy="64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39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3BADDA-38BB-D282-671B-EB85CE85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49" y="393676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z="4400" cap="none" dirty="0">
                <a:ea typeface="+mn-ea"/>
              </a:rPr>
              <a:t>問題三</a:t>
            </a:r>
            <a:endParaRPr lang="zh-TW" altLang="zh-TW" sz="4400" cap="none" dirty="0">
              <a:ea typeface="+mn-ea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315E80-EF92-474D-6B19-F270979BA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3016" y="2008764"/>
            <a:ext cx="5420970" cy="2879256"/>
          </a:xfrm>
        </p:spPr>
        <p:txBody>
          <a:bodyPr vert="horz" lIns="91440" tIns="45720" rIns="91440" bIns="45720" rtlCol="0" anchor="t" anchorCtr="1">
            <a:noAutofit/>
          </a:bodyPr>
          <a:lstStyle/>
          <a:p>
            <a:pPr algn="l"/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還有就是今天早上我在改一些</a:t>
            </a:r>
            <a:r>
              <a:rPr lang="en-US" altLang="zh-TW" sz="2400" dirty="0">
                <a:solidFill>
                  <a:srgbClr val="404040"/>
                </a:solidFill>
                <a:ea typeface="微軟正黑體"/>
              </a:rPr>
              <a:t>Bug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的時候不知道為什麼多張照片上傳區的圖片都跑不出來！問</a:t>
            </a:r>
            <a:r>
              <a:rPr lang="en-US" altLang="zh-TW" sz="2400" dirty="0" err="1">
                <a:solidFill>
                  <a:srgbClr val="404040"/>
                </a:solidFill>
                <a:ea typeface="微軟正黑體"/>
              </a:rPr>
              <a:t>ChatGPT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他也說得很模糊，最後我發現可能是因為，我每次上傳圖片時，都會在後端把圖片存在</a:t>
            </a:r>
            <a:r>
              <a:rPr lang="en-US" altLang="zh-TW" sz="2400" dirty="0">
                <a:solidFill>
                  <a:srgbClr val="404040"/>
                </a:solidFill>
                <a:ea typeface="微軟正黑體"/>
              </a:rPr>
              <a:t>pictures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資料夾，可能是因為傳到重複的圖片所以才出問題，雖然我還是不懂為什麼之前就不會這樣。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</p:txBody>
      </p:sp>
      <p:pic>
        <p:nvPicPr>
          <p:cNvPr id="5" name="圖片 4" descr="一張含有 文字, 螢幕擷取畫面, 網站, 網頁 的圖片&#10;&#10;自動產生的描述">
            <a:extLst>
              <a:ext uri="{FF2B5EF4-FFF2-40B4-BE49-F238E27FC236}">
                <a16:creationId xmlns:a16="http://schemas.microsoft.com/office/drawing/2014/main" id="{C062DD2B-0CCB-6F58-22C0-BEDF11BFC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32" t="37492" r="23414" b="29412"/>
          <a:stretch/>
        </p:blipFill>
        <p:spPr>
          <a:xfrm>
            <a:off x="7601172" y="1815109"/>
            <a:ext cx="2919807" cy="307291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F1502B0-59EA-434E-0F04-BA0822A441F0}"/>
              </a:ext>
            </a:extLst>
          </p:cNvPr>
          <p:cNvSpPr txBox="1"/>
          <p:nvPr/>
        </p:nvSpPr>
        <p:spPr>
          <a:xfrm>
            <a:off x="8560308" y="5085734"/>
            <a:ext cx="212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像這樣</a:t>
            </a:r>
          </a:p>
        </p:txBody>
      </p:sp>
      <p:sp>
        <p:nvSpPr>
          <p:cNvPr id="7" name="向下箭號 6">
            <a:extLst>
              <a:ext uri="{FF2B5EF4-FFF2-40B4-BE49-F238E27FC236}">
                <a16:creationId xmlns:a16="http://schemas.microsoft.com/office/drawing/2014/main" id="{F4381F7F-3E3C-47F7-4E09-E4782C9272DD}"/>
              </a:ext>
            </a:extLst>
          </p:cNvPr>
          <p:cNvSpPr/>
          <p:nvPr/>
        </p:nvSpPr>
        <p:spPr>
          <a:xfrm rot="10800000">
            <a:off x="9369911" y="4898282"/>
            <a:ext cx="139849" cy="45463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846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7DB13207-31EC-7F7C-E7C2-BB999D99CCCB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2451860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cap="none" dirty="0">
                <a:ea typeface="+mn-ea"/>
              </a:rPr>
              <a:t>報告結束，謝謝大家！</a:t>
            </a:r>
            <a:endParaRPr lang="en-US" altLang="zh-TW" cap="non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386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0E2AF49A-A25B-C631-D9A3-3AB7987E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69" y="266043"/>
            <a:ext cx="10121461" cy="63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1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CF53623E-8B1E-F6B4-19B6-EE1E3081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3" r="51053" b="29479"/>
          <a:stretch/>
        </p:blipFill>
        <p:spPr>
          <a:xfrm>
            <a:off x="315311" y="585819"/>
            <a:ext cx="5213129" cy="596286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B2E29B1-04DF-6E99-D709-FB2761BBE722}"/>
              </a:ext>
            </a:extLst>
          </p:cNvPr>
          <p:cNvSpPr txBox="1"/>
          <p:nvPr/>
        </p:nvSpPr>
        <p:spPr>
          <a:xfrm>
            <a:off x="6663562" y="1219201"/>
            <a:ext cx="490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獲得上傳的檔案和檔案名，</a:t>
            </a:r>
            <a:endParaRPr kumimoji="1" lang="en-US" altLang="zh-TW" sz="2400" dirty="0"/>
          </a:p>
          <a:p>
            <a:r>
              <a:rPr kumimoji="1" lang="zh-TW" altLang="en-US" sz="2400" dirty="0"/>
              <a:t>迭代處理每個檔案，</a:t>
            </a:r>
            <a:endParaRPr kumimoji="1" lang="en-US" altLang="zh-TW" sz="2400" dirty="0"/>
          </a:p>
          <a:p>
            <a:r>
              <a:rPr kumimoji="1" lang="zh-TW" altLang="en-US" sz="2400" dirty="0"/>
              <a:t>把檔案名加入陣列。</a:t>
            </a:r>
          </a:p>
        </p:txBody>
      </p:sp>
    </p:spTree>
    <p:extLst>
      <p:ext uri="{BB962C8B-B14F-4D97-AF65-F5344CB8AC3E}">
        <p14:creationId xmlns:p14="http://schemas.microsoft.com/office/powerpoint/2010/main" val="89212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3586B18D-115E-FBE6-035B-D155E141C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4" t="9520" r="35394"/>
          <a:stretch/>
        </p:blipFill>
        <p:spPr>
          <a:xfrm>
            <a:off x="199696" y="189185"/>
            <a:ext cx="5507421" cy="5617402"/>
          </a:xfrm>
          <a:prstGeom prst="rect">
            <a:avLst/>
          </a:prstGeom>
        </p:spPr>
      </p:pic>
      <p:pic>
        <p:nvPicPr>
          <p:cNvPr id="5" name="圖片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B40AF37B-5023-44E9-1FAC-55DF9E878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4" t="86329" r="17106" b="1731"/>
          <a:stretch/>
        </p:blipFill>
        <p:spPr>
          <a:xfrm>
            <a:off x="199696" y="5806587"/>
            <a:ext cx="5507421" cy="5800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DFCCB1D-E683-76D9-3F2D-C5DA853CB89C}"/>
              </a:ext>
            </a:extLst>
          </p:cNvPr>
          <p:cNvSpPr txBox="1"/>
          <p:nvPr/>
        </p:nvSpPr>
        <p:spPr>
          <a:xfrm>
            <a:off x="6400800" y="525517"/>
            <a:ext cx="47401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當檔案讀取完後，將所有圖片顯示在網頁左側和他們的</a:t>
            </a:r>
            <a:r>
              <a:rPr kumimoji="1" lang="en-US" altLang="zh-TW" dirty="0"/>
              <a:t>ID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創建按鈕</a:t>
            </a:r>
            <a:r>
              <a:rPr kumimoji="1" lang="en-US" altLang="zh-TW" dirty="0"/>
              <a:t>“X“</a:t>
            </a:r>
            <a:r>
              <a:rPr kumimoji="1" lang="zh-TW" altLang="en-US" dirty="0"/>
              <a:t>顯示在每張圖片右上角，並為刪除按鈕添加處理函示（下張投影片）。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將圖片，ＩＤ，刪除按鈕加在同個容器。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隱藏下載圖案和解釋。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創建重新上傳按鈕和開始判讀並產生報告按鈕，並添加路由。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39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E3CDD9A5-6ADE-BEAF-400C-FF4496170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1" t="3678" r="30764" b="11508"/>
          <a:stretch/>
        </p:blipFill>
        <p:spPr>
          <a:xfrm>
            <a:off x="441434" y="388899"/>
            <a:ext cx="5118538" cy="608020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A2829D6-8081-41E9-EB3F-49FE2C6E2D60}"/>
              </a:ext>
            </a:extLst>
          </p:cNvPr>
          <p:cNvSpPr txBox="1"/>
          <p:nvPr/>
        </p:nvSpPr>
        <p:spPr>
          <a:xfrm>
            <a:off x="5959366" y="1313793"/>
            <a:ext cx="61065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當點擊</a:t>
            </a:r>
            <a:r>
              <a:rPr kumimoji="1" lang="en-US" altLang="zh-TW" sz="2400" dirty="0"/>
              <a:t>”X”</a:t>
            </a:r>
            <a:r>
              <a:rPr kumimoji="1" lang="zh-TW" altLang="en-US" sz="2400" dirty="0"/>
              <a:t>按鈕時，先</a:t>
            </a:r>
            <a:r>
              <a:rPr lang="zh-TW" altLang="en-US" sz="2400" b="0" i="0" u="none" strike="noStrike" dirty="0">
                <a:effectLst/>
                <a:latin typeface="Söhne Mono"/>
              </a:rPr>
              <a:t>找到要刪除的圖片在已上傳圖片數組中的索引。</a:t>
            </a:r>
            <a:endParaRPr lang="en-US" altLang="zh-TW" sz="2400" b="0" i="0" u="none" strike="noStrike" dirty="0">
              <a:effectLst/>
              <a:latin typeface="Söhne Mono"/>
            </a:endParaRPr>
          </a:p>
          <a:p>
            <a:endParaRPr lang="en-US" altLang="zh-TW" sz="2400" dirty="0">
              <a:latin typeface="Söhne Mono"/>
            </a:endParaRPr>
          </a:p>
          <a:p>
            <a:r>
              <a:rPr lang="zh-TW" altLang="en-US" sz="2400" b="0" i="0" u="none" strike="noStrike" dirty="0">
                <a:effectLst/>
                <a:latin typeface="Söhne Mono"/>
              </a:rPr>
              <a:t>將他標記為已刪除，並從已上傳圖片數組中移除該圖片，ＩＤ，</a:t>
            </a:r>
            <a:r>
              <a:rPr lang="en-US" altLang="zh-TW" sz="2400" b="0" i="0" u="none" strike="noStrike" dirty="0">
                <a:effectLst/>
                <a:latin typeface="Söhne Mono"/>
              </a:rPr>
              <a:t>”X”</a:t>
            </a:r>
            <a:r>
              <a:rPr lang="zh-TW" altLang="en-US" sz="2400" b="0" i="0" u="none" strike="noStrike" dirty="0">
                <a:effectLst/>
                <a:latin typeface="Söhne Mono"/>
              </a:rPr>
              <a:t>按鈕。</a:t>
            </a:r>
            <a:endParaRPr lang="en-US" altLang="zh-TW" sz="2400" b="0" i="0" u="none" strike="noStrike" dirty="0">
              <a:effectLst/>
              <a:latin typeface="Söhne Mono"/>
            </a:endParaRPr>
          </a:p>
          <a:p>
            <a:endParaRPr lang="en-US" altLang="zh-TW" sz="2400" dirty="0">
              <a:latin typeface="Söhne Mono"/>
            </a:endParaRPr>
          </a:p>
          <a:p>
            <a:r>
              <a:rPr lang="zh-TW" altLang="en-US" sz="2400" b="0" i="0" u="none" strike="noStrike" dirty="0">
                <a:effectLst/>
                <a:latin typeface="Söhne Mono"/>
              </a:rPr>
              <a:t>並且如果還有其他已上傳圖片，顯示下一個圖片，如果沒有圖片，重新回到多張照片上傳區最一開始網頁。</a:t>
            </a:r>
            <a:endParaRPr lang="en-US" altLang="zh-TW" sz="2400" dirty="0">
              <a:latin typeface="Söhne Mono"/>
            </a:endParaRPr>
          </a:p>
        </p:txBody>
      </p:sp>
    </p:spTree>
    <p:extLst>
      <p:ext uri="{BB962C8B-B14F-4D97-AF65-F5344CB8AC3E}">
        <p14:creationId xmlns:p14="http://schemas.microsoft.com/office/powerpoint/2010/main" val="186218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C7730B0-F60C-79DE-3047-E55A258FCF7C}"/>
              </a:ext>
            </a:extLst>
          </p:cNvPr>
          <p:cNvSpPr txBox="1"/>
          <p:nvPr/>
        </p:nvSpPr>
        <p:spPr>
          <a:xfrm>
            <a:off x="7790214" y="1591293"/>
            <a:ext cx="3906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這裡是將顯示出來的圖片，</a:t>
            </a:r>
            <a:endParaRPr kumimoji="1" lang="en-US" altLang="zh-TW" sz="2400" dirty="0"/>
          </a:p>
          <a:p>
            <a:r>
              <a:rPr kumimoji="1" lang="zh-TW" altLang="en-US" sz="2400" dirty="0"/>
              <a:t>換行，向上對齊，向左對齊，</a:t>
            </a:r>
            <a:endParaRPr kumimoji="1" lang="en-US" altLang="zh-TW" sz="2400" dirty="0"/>
          </a:p>
          <a:p>
            <a:r>
              <a:rPr kumimoji="1" lang="zh-TW" altLang="en-US" sz="2400" dirty="0"/>
              <a:t>如果超出網頁大小，使用滾動條。</a:t>
            </a:r>
          </a:p>
        </p:txBody>
      </p:sp>
      <p:pic>
        <p:nvPicPr>
          <p:cNvPr id="7" name="圖片 6" descr="一張含有 軟體, 文字, 多媒體軟體, 繪圖軟體 的圖片&#10;&#10;自動產生的描述">
            <a:extLst>
              <a:ext uri="{FF2B5EF4-FFF2-40B4-BE49-F238E27FC236}">
                <a16:creationId xmlns:a16="http://schemas.microsoft.com/office/drawing/2014/main" id="{5F8EB938-9EE2-96FE-0311-949961178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37" t="32675" r="54004" b="41657"/>
          <a:stretch/>
        </p:blipFill>
        <p:spPr>
          <a:xfrm>
            <a:off x="118753" y="538323"/>
            <a:ext cx="7120636" cy="59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4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軟體, 多媒體軟體, 網頁 的圖片&#10;&#10;自動產生的描述">
            <a:extLst>
              <a:ext uri="{FF2B5EF4-FFF2-40B4-BE49-F238E27FC236}">
                <a16:creationId xmlns:a16="http://schemas.microsoft.com/office/drawing/2014/main" id="{51DCC17F-72D4-F195-407E-5CFC4481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59" y="127412"/>
            <a:ext cx="10565081" cy="66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74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軟體, 多媒體軟體, 繪圖軟體, 螢幕擷取畫面 的圖片&#10;&#10;自動產生的描述">
            <a:extLst>
              <a:ext uri="{FF2B5EF4-FFF2-40B4-BE49-F238E27FC236}">
                <a16:creationId xmlns:a16="http://schemas.microsoft.com/office/drawing/2014/main" id="{0F276600-F87E-B231-BB8E-ABC3D6D6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52" y="235032"/>
            <a:ext cx="10220696" cy="63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0071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{F78D1E82-2034-0E4D-A9DC-08CC028CB8E6}tf10001120</Template>
  <TotalTime>1684</TotalTime>
  <Words>837</Words>
  <Application>Microsoft Macintosh PowerPoint</Application>
  <PresentationFormat>寬螢幕</PresentationFormat>
  <Paragraphs>67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微軟正黑體</vt:lpstr>
      <vt:lpstr>Söhne</vt:lpstr>
      <vt:lpstr>Söhne Mono</vt:lpstr>
      <vt:lpstr>Arial</vt:lpstr>
      <vt:lpstr>Calibri</vt:lpstr>
      <vt:lpstr>Gill Sans MT</vt:lpstr>
      <vt:lpstr>包裹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問題一</vt:lpstr>
      <vt:lpstr>問題二</vt:lpstr>
      <vt:lpstr>PowerPoint 簡報</vt:lpstr>
      <vt:lpstr>問題三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何　翊(s10350309)</dc:creator>
  <cp:lastModifiedBy>何　翊(s10350309)</cp:lastModifiedBy>
  <cp:revision>121</cp:revision>
  <dcterms:created xsi:type="dcterms:W3CDTF">2023-11-13T10:01:30Z</dcterms:created>
  <dcterms:modified xsi:type="dcterms:W3CDTF">2023-12-29T06:04:07Z</dcterms:modified>
</cp:coreProperties>
</file>